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sldIdLst>
    <p:sldId id="256" r:id="rId2"/>
    <p:sldId id="299" r:id="rId3"/>
    <p:sldId id="301" r:id="rId4"/>
    <p:sldId id="302" r:id="rId5"/>
    <p:sldId id="310" r:id="rId6"/>
    <p:sldId id="304" r:id="rId7"/>
    <p:sldId id="305" r:id="rId8"/>
    <p:sldId id="311" r:id="rId9"/>
    <p:sldId id="307" r:id="rId10"/>
    <p:sldId id="308" r:id="rId11"/>
    <p:sldId id="30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41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9A9D0-5EE9-4417-A2F5-2FCABE358939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DB6E6-33F1-4CE6-9F2B-C592AF2611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7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9BD4310E-07AC-4ED4-B0B8-BE51113352F3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4546-1658-4CB7-9EE1-E63D4FF97DBE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A86C-1163-426E-8175-E90126BF159B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1E7-6100-477F-A6AB-F915DDDCCE41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C044-8F9D-490C-B5E6-045CD4124AF4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69CCE-6172-4375-9CEB-96312AA5F997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7B10-8CAD-4961-BEEE-919C7DED056D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7EE1-E651-43A0-B680-CB3CD8ECA3A7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9406C-E1FC-4C4C-AF30-9D5C26B620DE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2AEC-94EC-4974-8645-CBB5AFDEBD00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7EA5-D3D1-44A2-BE93-B78786F5CDB0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5265-C031-449E-AADE-F27D7EF6A2E2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82E-522D-4E8D-AE2B-77C70661D5BD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026C-23BD-471B-9E4B-310417A3CB32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E7D0-53A5-497F-B8AD-5905CAB1138A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9503-BBBD-4F98-8916-D5DC15B40723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8D6A-8261-4860-B7BB-6CE411ADCFBA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8B64E13-3A49-43AD-B13C-BCCE3D752AB6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595423" cy="2677648"/>
          </a:xfrm>
        </p:spPr>
        <p:txBody>
          <a:bodyPr/>
          <a:lstStyle/>
          <a:p>
            <a:pPr algn="ctr"/>
            <a:r>
              <a:rPr lang="en-US" dirty="0"/>
              <a:t>Proposed Rate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456" y="4777381"/>
            <a:ext cx="8825658" cy="861420"/>
          </a:xfrm>
        </p:spPr>
        <p:txBody>
          <a:bodyPr/>
          <a:lstStyle/>
          <a:p>
            <a:r>
              <a:rPr lang="en-US" dirty="0"/>
              <a:t>Utility Financial Solutions, LLC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155" y="5418081"/>
            <a:ext cx="1837944" cy="87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86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8A01462A-3886-4945-ABFD-B4820C4B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Electric Vehicle Rate Forms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4444D35-AEEE-4802-92FD-C058941C9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4094" y="2855579"/>
            <a:ext cx="10741139" cy="2749884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12632DF-15EC-400C-BA89-3024587DD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4F7B7D-597F-468E-99C4-81FACC9FC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48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81A8F15-7AC4-4185-ACBC-9DF7FF13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Residential Customer Charge Breakdown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97D00AB-E372-46A2-BB1A-FBF5E0B71E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9973" y="2753425"/>
            <a:ext cx="9401031" cy="2642488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8F1E2E9-43F9-4EEB-B086-28D8B662C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D67F75E-C215-47C8-8596-9D213E7D8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1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3E4B-5FC7-4891-8353-D097713B1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6C484-11C7-4D96-B874-990741AFF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Rate Design Proposal &amp; Customer Impacts</a:t>
            </a:r>
          </a:p>
          <a:p>
            <a:r>
              <a:rPr lang="en-US" dirty="0"/>
              <a:t>Customer Charge Components</a:t>
            </a:r>
          </a:p>
          <a:p>
            <a:r>
              <a:rPr lang="en-US" dirty="0"/>
              <a:t>Electric Vehicle Rates</a:t>
            </a:r>
          </a:p>
          <a:p>
            <a:r>
              <a:rPr lang="en-US" dirty="0"/>
              <a:t>Low Income Assistance Rates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014D8A-7A18-4B60-B935-9C5A3CD61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B9E77-9944-401F-B545-0AF56507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5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Rate Design Summary</a:t>
            </a:r>
            <a:br>
              <a:rPr lang="en-US" dirty="0"/>
            </a:br>
            <a:r>
              <a:rPr lang="en-US" sz="1800" b="1" dirty="0"/>
              <a:t>Excludes potential changes in power supply costs passed on through PCA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B75C442-DC88-446E-AF47-D2E3B57045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9931" y="2406919"/>
            <a:ext cx="10223252" cy="428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19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Residential Rate Design and Impacts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C73AE03-4C16-468B-9852-EEB13962FA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Rate Design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8AD70B9-0B31-4A6B-A14A-FD8D193E6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Customer Impacts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33D9F18-6D5E-4CD5-A1D2-4265ED2285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0622" y="3179762"/>
            <a:ext cx="5670095" cy="1868488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FA60E1D-9C0D-40B0-8377-C64BD545E1D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68105" y="3179761"/>
            <a:ext cx="5742547" cy="298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38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FC76F22-25C6-4D42-B513-7D5995A18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/>
          <a:lstStyle/>
          <a:p>
            <a:pPr algn="ctr"/>
            <a:r>
              <a:rPr lang="en-US"/>
              <a:t>Residential High Efficiency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DD64730-4B30-43F6-853C-BB010C907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8358" y="6391838"/>
            <a:ext cx="3859795" cy="3048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E857A6B-DCF7-4DCB-8384-2C8C9BFA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1D22BCDF-1CC6-4E88-B5D4-0A653F40E7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6148" y="2600712"/>
            <a:ext cx="9298449" cy="335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2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Service Rate Design and Impacts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C73AE03-4C16-468B-9852-EEB13962F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502" y="2603500"/>
            <a:ext cx="4719636" cy="576262"/>
          </a:xfrm>
        </p:spPr>
        <p:txBody>
          <a:bodyPr/>
          <a:lstStyle/>
          <a:p>
            <a:pPr algn="ctr"/>
            <a:r>
              <a:rPr lang="en-US" dirty="0"/>
              <a:t>Rate Design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8AD70B9-0B31-4A6B-A14A-FD8D193E6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7496" y="2603500"/>
            <a:ext cx="7015432" cy="576262"/>
          </a:xfrm>
        </p:spPr>
        <p:txBody>
          <a:bodyPr/>
          <a:lstStyle/>
          <a:p>
            <a:pPr algn="ctr"/>
            <a:r>
              <a:rPr lang="en-US" dirty="0"/>
              <a:t>Customer Impacts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45DD7D2-9E6D-4C75-90BB-17F0837FEA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45859" y="3331008"/>
            <a:ext cx="5384552" cy="1774392"/>
          </a:xfrm>
          <a:prstGeom prst="rect">
            <a:avLst/>
          </a:prstGeom>
        </p:spPr>
      </p:pic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F541209C-A8A8-43C8-B760-ED26D82D741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730410" y="3331008"/>
            <a:ext cx="6182637" cy="260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930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Medium General Service Rate Design and Impacts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C73AE03-4C16-468B-9852-EEB13962F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502" y="2603500"/>
            <a:ext cx="4719636" cy="576262"/>
          </a:xfrm>
        </p:spPr>
        <p:txBody>
          <a:bodyPr/>
          <a:lstStyle/>
          <a:p>
            <a:pPr algn="ctr"/>
            <a:r>
              <a:rPr lang="en-US" dirty="0"/>
              <a:t>Rate Design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8AD70B9-0B31-4A6B-A14A-FD8D193E6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7496" y="2603500"/>
            <a:ext cx="7015432" cy="576262"/>
          </a:xfrm>
        </p:spPr>
        <p:txBody>
          <a:bodyPr/>
          <a:lstStyle/>
          <a:p>
            <a:pPr algn="ctr"/>
            <a:r>
              <a:rPr lang="en-US" dirty="0"/>
              <a:t>Customer Impacts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0471E3A-E129-4ADF-9390-845FF24F95A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52123" y="3179761"/>
            <a:ext cx="5380892" cy="2373313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9F7126A-76DB-4845-A5C9-B3DFD4F81C1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694636" y="3220716"/>
            <a:ext cx="6361540" cy="269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7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D8646-76D9-476F-B9C3-7AC33FB3C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Large General Service Rate Design and Impacts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1932FBF-B133-4C33-8E2D-392424C927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0131" y="2789237"/>
            <a:ext cx="5333224" cy="2027908"/>
          </a:xfrm>
          <a:prstGeom prst="rect">
            <a:avLst/>
          </a:prstGeo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6F8AF371-5533-4EC3-BAA1-4A0440F425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43355" y="2789236"/>
            <a:ext cx="6384830" cy="2787651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EF7352A-18D2-4DFD-A4C4-C6F53F4B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B597B2D-05E0-4F41-8920-3376BCEC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3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Large Industrial Service Rate Design and Impacts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C73AE03-4C16-468B-9852-EEB13962F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502" y="2603500"/>
            <a:ext cx="4719636" cy="576262"/>
          </a:xfrm>
        </p:spPr>
        <p:txBody>
          <a:bodyPr/>
          <a:lstStyle/>
          <a:p>
            <a:pPr algn="ctr"/>
            <a:r>
              <a:rPr lang="en-US" dirty="0"/>
              <a:t>Rate Design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8AD70B9-0B31-4A6B-A14A-FD8D193E6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7496" y="2603500"/>
            <a:ext cx="7015432" cy="576262"/>
          </a:xfrm>
        </p:spPr>
        <p:txBody>
          <a:bodyPr/>
          <a:lstStyle/>
          <a:p>
            <a:pPr algn="ctr"/>
            <a:r>
              <a:rPr lang="en-US" dirty="0"/>
              <a:t>Customer Impacts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14659C7-3E70-4FD3-8C46-21D4239922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78063" y="3244179"/>
            <a:ext cx="5496850" cy="2037433"/>
          </a:xfrm>
          <a:prstGeom prst="rect">
            <a:avLst/>
          </a:prstGeom>
        </p:spPr>
      </p:pic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565C1BDC-06A4-4D95-83CF-58FD9B169AF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774913" y="3244179"/>
            <a:ext cx="6070738" cy="259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147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27470</TotalTime>
  <Words>98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 Boardroom</vt:lpstr>
      <vt:lpstr>Proposed Rate Design</vt:lpstr>
      <vt:lpstr>Objectives</vt:lpstr>
      <vt:lpstr>Rate Design Summary Excludes potential changes in power supply costs passed on through PCA</vt:lpstr>
      <vt:lpstr>Residential Rate Design and Impacts</vt:lpstr>
      <vt:lpstr>Residential High Efficiency</vt:lpstr>
      <vt:lpstr>General Service Rate Design and Impacts</vt:lpstr>
      <vt:lpstr>Medium General Service Rate Design and Impacts</vt:lpstr>
      <vt:lpstr>Large General Service Rate Design and Impacts</vt:lpstr>
      <vt:lpstr>Large Industrial Service Rate Design and Impacts</vt:lpstr>
      <vt:lpstr>Electric Vehicle Rate Forms</vt:lpstr>
      <vt:lpstr>Residential Customer Charge Breakdown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Econometric Forecast Platte River Power Authority</dc:title>
  <dc:creator>Jill Beauchamp</dc:creator>
  <cp:lastModifiedBy>Mark Beauchamp</cp:lastModifiedBy>
  <cp:revision>120</cp:revision>
  <dcterms:created xsi:type="dcterms:W3CDTF">2016-03-11T17:20:40Z</dcterms:created>
  <dcterms:modified xsi:type="dcterms:W3CDTF">2017-08-29T19:52:36Z</dcterms:modified>
</cp:coreProperties>
</file>