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740" r:id="rId5"/>
    <p:sldMasterId id="2147483760" r:id="rId6"/>
  </p:sldMasterIdLst>
  <p:notesMasterIdLst>
    <p:notesMasterId r:id="rId19"/>
  </p:notesMasterIdLst>
  <p:handoutMasterIdLst>
    <p:handoutMasterId r:id="rId20"/>
  </p:handoutMasterIdLst>
  <p:sldIdLst>
    <p:sldId id="368" r:id="rId7"/>
    <p:sldId id="377" r:id="rId8"/>
    <p:sldId id="385" r:id="rId9"/>
    <p:sldId id="277" r:id="rId10"/>
    <p:sldId id="366" r:id="rId11"/>
    <p:sldId id="380" r:id="rId12"/>
    <p:sldId id="381" r:id="rId13"/>
    <p:sldId id="382" r:id="rId14"/>
    <p:sldId id="383" r:id="rId15"/>
    <p:sldId id="386" r:id="rId16"/>
    <p:sldId id="387" r:id="rId17"/>
    <p:sldId id="335" r:id="rId18"/>
  </p:sldIdLst>
  <p:sldSz cx="24384000" cy="13716000"/>
  <p:notesSz cx="6858000" cy="9144000"/>
  <p:embeddedFontLst>
    <p:embeddedFont>
      <p:font typeface="Arial Rounded MT Bold" panose="020F0704030504030204" pitchFamily="34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ora" pitchFamily="2" charset="0"/>
      <p:regular r:id="rId26"/>
      <p:bold r:id="rId27"/>
      <p:italic r:id="rId28"/>
      <p:boldItalic r:id="rId2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D00"/>
    <a:srgbClr val="FFB238"/>
    <a:srgbClr val="FF661C"/>
    <a:srgbClr val="70C3D5"/>
    <a:srgbClr val="E2C62A"/>
    <a:srgbClr val="E00031"/>
    <a:srgbClr val="0093A8"/>
    <a:srgbClr val="00A2DF"/>
    <a:srgbClr val="D71466"/>
    <a:srgbClr val="68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C2EBA-3DB1-4289-AD0A-02CA16F81E45}" v="1" dt="2024-08-01T14:13:11.5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6327" autoAdjust="0"/>
  </p:normalViewPr>
  <p:slideViewPr>
    <p:cSldViewPr snapToGrid="0" snapToObjects="1">
      <p:cViewPr varScale="1">
        <p:scale>
          <a:sx n="43" d="100"/>
          <a:sy n="43" d="100"/>
        </p:scale>
        <p:origin x="451" y="7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14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44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-Loftus, Erin" userId="62285d54-d38c-4ecf-bb6a-29a774f80ab4" providerId="ADAL" clId="{7F9C2EBA-3DB1-4289-AD0A-02CA16F81E45}"/>
    <pc:docChg chg="delSld">
      <pc:chgData name="Henry-Loftus, Erin" userId="62285d54-d38c-4ecf-bb6a-29a774f80ab4" providerId="ADAL" clId="{7F9C2EBA-3DB1-4289-AD0A-02CA16F81E45}" dt="2024-08-01T14:13:00.595" v="0" actId="47"/>
      <pc:docMkLst>
        <pc:docMk/>
      </pc:docMkLst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0" sldId="277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87800541" sldId="366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3976206962" sldId="377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2193510221" sldId="380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147423846" sldId="381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3083801828" sldId="382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600358278" sldId="383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3330046322" sldId="385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1325208566" sldId="386"/>
        </pc:sldMkLst>
      </pc:sldChg>
      <pc:sldChg chg="del">
        <pc:chgData name="Henry-Loftus, Erin" userId="62285d54-d38c-4ecf-bb6a-29a774f80ab4" providerId="ADAL" clId="{7F9C2EBA-3DB1-4289-AD0A-02CA16F81E45}" dt="2024-08-01T14:13:00.595" v="0" actId="47"/>
        <pc:sldMkLst>
          <pc:docMk/>
          <pc:sldMk cId="3477340481" sldId="387"/>
        </pc:sldMkLst>
      </pc:sldChg>
      <pc:sldMasterChg chg="delSldLayout">
        <pc:chgData name="Henry-Loftus, Erin" userId="62285d54-d38c-4ecf-bb6a-29a774f80ab4" providerId="ADAL" clId="{7F9C2EBA-3DB1-4289-AD0A-02CA16F81E45}" dt="2024-08-01T14:13:00.595" v="0" actId="47"/>
        <pc:sldMasterMkLst>
          <pc:docMk/>
          <pc:sldMasterMk cId="0" sldId="2147483648"/>
        </pc:sldMasterMkLst>
        <pc:sldLayoutChg chg="del">
          <pc:chgData name="Henry-Loftus, Erin" userId="62285d54-d38c-4ecf-bb6a-29a774f80ab4" providerId="ADAL" clId="{7F9C2EBA-3DB1-4289-AD0A-02CA16F81E45}" dt="2024-08-01T14:13:00.595" v="0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3A9FBB-48CF-4B4F-AEE6-18A44F309E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48FBA-7BE8-CB42-A54A-86560DD09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235C3-300F-AE4F-A927-B7934F66715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F4739-2EAA-E742-98A9-6E569153FA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21C8-EDF4-D145-A247-43231D6636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C95E-2969-E24A-B40D-4567A7AB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Shape 17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18" name="Shape 17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7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71329-59F2-C149-E27F-52219EAE5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" y="0"/>
            <a:ext cx="24382476" cy="13716000"/>
          </a:xfrm>
          <a:prstGeom prst="rect">
            <a:avLst/>
          </a:prstGeom>
        </p:spPr>
      </p:pic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2134242" y="5190515"/>
            <a:ext cx="13222299" cy="2743250"/>
          </a:xfrm>
          <a:prstGeom prst="rect">
            <a:avLst/>
          </a:prstGeom>
        </p:spPr>
        <p:txBody>
          <a:bodyPr anchor="ctr"/>
          <a:lstStyle>
            <a:lvl1pPr algn="l">
              <a:defRPr sz="7000" b="1" spc="-210">
                <a:solidFill>
                  <a:srgbClr val="035873"/>
                </a:solidFill>
                <a:latin typeface="+mj-lt"/>
              </a:defRPr>
            </a:lvl1pPr>
          </a:lstStyle>
          <a:p>
            <a:r>
              <a:rPr lang="en-US" dirty="0"/>
              <a:t>CLICK TO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B9E3-4A48-B542-ABC8-F649F58E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698D-054A-8F47-AA6C-9E0F29760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CF797-624A-8A4A-8D3A-31C3BE2AE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0382-F7DA-F144-95D6-2178DABA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03296-C873-3F41-9ED4-882BB63A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1C3A-B404-F84D-ADB6-F417A922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33CB-E2B3-6C4C-A3E8-FB7D349B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88FE5-B1C2-334B-88EA-1298B8C6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98BEB-84F0-9A49-A883-DE644F6C5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08E2-7E47-1D42-8580-DFA206070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F26C9-7162-0B46-BE96-D85DAFFF4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EF073-BB48-7A42-9730-084E10CC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2C526-8C35-5F4E-83AE-E8F762BF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69F07-BDC8-3643-B0A2-BF1F2E48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A3E3-58BD-464B-8CF6-53E14AD1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97564-4C83-B541-8401-02E3C875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76EA6-5AF2-D74A-847A-5382C1A4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724-803E-B44A-9841-A52267D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B7020-FECB-5B4B-8005-2FB5D9AB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44B34-5853-2642-A23F-C4EBAF4E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FB09-2AC5-7D46-9760-79AC5C8D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5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B05D-153F-FB48-998C-30E04AA2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0C6B-716C-E24A-AC7E-DF5F56DA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9C434-92B5-1140-8033-0D6386141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9EEE-787D-E544-960C-A7E9168A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7FAE4-D14B-F04E-BB60-41E8F491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675F4-9B04-2F47-982D-4947FAB4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B847-7693-5D45-A17A-E4F1FC56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79ED1-E202-1D43-AF6E-524E964BE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232BE-3FAA-2244-96B5-9A462CAC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75A97-0FF2-7F42-8B7C-34C2D0AC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56BA8-623F-B94A-AB15-BF1B6F5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B18AB-4285-9241-9C91-ED9611FE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0FB5-35BF-3F43-B681-107CD12E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7EA09-541A-9E42-AC53-CA4A3C0A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C9A57-2DDF-4941-9A83-8D56E209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758E-AA62-F24E-ABE9-28C14EFA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28AE8-F18F-5940-BC61-EF8321A9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43B7D-0DAC-584C-9EFF-75ECF870D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65066-E375-554A-9C81-49DDD6747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2045F-B3D0-FE4B-8E68-F91921BB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027A6-49EE-3D44-B1B9-83FE8677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964CC-84B1-3D4E-A277-97DAC0CF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71329-59F2-C149-E27F-52219EAE5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" y="0"/>
            <a:ext cx="24382476" cy="13716000"/>
          </a:xfrm>
          <a:prstGeom prst="rect">
            <a:avLst/>
          </a:prstGeom>
        </p:spPr>
      </p:pic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2134242" y="5190515"/>
            <a:ext cx="13222299" cy="2743250"/>
          </a:xfrm>
          <a:prstGeom prst="rect">
            <a:avLst/>
          </a:prstGeom>
        </p:spPr>
        <p:txBody>
          <a:bodyPr anchor="ctr"/>
          <a:lstStyle>
            <a:lvl1pPr algn="l">
              <a:defRPr sz="7000" b="1" spc="-210">
                <a:solidFill>
                  <a:srgbClr val="035873"/>
                </a:solidFill>
                <a:latin typeface="+mj-lt"/>
              </a:defRPr>
            </a:lvl1pPr>
          </a:lstStyle>
          <a:p>
            <a:r>
              <a:rPr lang="en-US" dirty="0"/>
              <a:t>CLICK TO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616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10249542" y="5190515"/>
            <a:ext cx="13222299" cy="2743250"/>
          </a:xfrm>
          <a:prstGeom prst="rect">
            <a:avLst/>
          </a:prstGeom>
        </p:spPr>
        <p:txBody>
          <a:bodyPr anchor="ctr"/>
          <a:lstStyle>
            <a:lvl1pPr algn="l">
              <a:defRPr sz="7000" b="1" spc="-21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7905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10249542" y="5190515"/>
            <a:ext cx="13222299" cy="2743250"/>
          </a:xfrm>
          <a:prstGeom prst="rect">
            <a:avLst/>
          </a:prstGeom>
        </p:spPr>
        <p:txBody>
          <a:bodyPr anchor="ctr"/>
          <a:lstStyle>
            <a:lvl1pPr algn="l">
              <a:defRPr sz="7000" b="1" spc="-21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22918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FCB-7392-2F42-AE90-2C61CFB3E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2519" y="3465879"/>
            <a:ext cx="10209481" cy="1248361"/>
          </a:xfrm>
        </p:spPr>
        <p:txBody>
          <a:bodyPr/>
          <a:lstStyle>
            <a:lvl1pPr>
              <a:defRPr b="1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49E6A-6ECA-0D41-8FC8-86E7485D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88118" y="621079"/>
            <a:ext cx="444525" cy="441146"/>
          </a:xfrm>
        </p:spPr>
        <p:txBody>
          <a:bodyPr/>
          <a:lstStyle/>
          <a:p>
            <a:pPr algn="l"/>
            <a:fld id="{86CB4B4D-7CA3-9044-876B-883B54F8677D}" type="slidenum">
              <a:rPr lang="uk-UA" smtClean="0"/>
              <a:pPr algn="l"/>
              <a:t>‹#›</a:t>
            </a:fld>
            <a:endParaRPr lang="uk-UA" dirty="0"/>
          </a:p>
        </p:txBody>
      </p:sp>
      <p:sp>
        <p:nvSpPr>
          <p:cNvPr id="4" name="Shape 46">
            <a:extLst>
              <a:ext uri="{FF2B5EF4-FFF2-40B4-BE49-F238E27FC236}">
                <a16:creationId xmlns:a16="http://schemas.microsoft.com/office/drawing/2014/main" id="{921A20FA-6FE5-564A-9E26-2B8DD3F5A1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39520" y="1979572"/>
            <a:ext cx="8859520" cy="954556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Shape 35">
            <a:extLst>
              <a:ext uri="{FF2B5EF4-FFF2-40B4-BE49-F238E27FC236}">
                <a16:creationId xmlns:a16="http://schemas.microsoft.com/office/drawing/2014/main" id="{199141EE-F201-274A-AD0B-C7104A1522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2519" y="5577841"/>
            <a:ext cx="10209481" cy="409448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054690" y="12611362"/>
            <a:ext cx="2753581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35873"/>
                </a:solidFill>
                <a:effectLst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  <a:sym typeface="Montserrat-Regular"/>
              </a:rPr>
              <a:t>www.rpu.org</a:t>
            </a:r>
          </a:p>
        </p:txBody>
      </p:sp>
    </p:spTree>
    <p:extLst>
      <p:ext uri="{BB962C8B-B14F-4D97-AF65-F5344CB8AC3E}">
        <p14:creationId xmlns:p14="http://schemas.microsoft.com/office/powerpoint/2010/main" val="41524757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23075953" y="790811"/>
            <a:ext cx="444525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727" y="582038"/>
            <a:ext cx="907934" cy="1822496"/>
          </a:xfrm>
          <a:prstGeom prst="rect">
            <a:avLst/>
          </a:prstGeom>
        </p:spPr>
      </p:pic>
      <p:sp>
        <p:nvSpPr>
          <p:cNvPr id="3" name="Shape 35">
            <a:extLst>
              <a:ext uri="{FF2B5EF4-FFF2-40B4-BE49-F238E27FC236}">
                <a16:creationId xmlns:a16="http://schemas.microsoft.com/office/drawing/2014/main" id="{102E4A43-539A-92BE-AB0C-AADC8890EE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18735" y="2140086"/>
            <a:ext cx="20254234" cy="9310956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+mj-lt"/>
              </a:defRPr>
            </a:lvl1pPr>
            <a:lvl2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+mj-lt"/>
              </a:defRPr>
            </a:lvl2pPr>
            <a:lvl3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+mj-lt"/>
              </a:defRPr>
            </a:lvl3pPr>
            <a:lvl4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+mj-lt"/>
              </a:defRPr>
            </a:lvl4pPr>
            <a:lvl5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Shape 36">
            <a:extLst>
              <a:ext uri="{FF2B5EF4-FFF2-40B4-BE49-F238E27FC236}">
                <a16:creationId xmlns:a16="http://schemas.microsoft.com/office/drawing/2014/main" id="{35E1F31A-EC75-A5DC-5C0E-CCC291133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6077" y="457200"/>
            <a:ext cx="20946893" cy="1100294"/>
          </a:xfrm>
          <a:prstGeom prst="rect">
            <a:avLst/>
          </a:prstGeom>
        </p:spPr>
        <p:txBody>
          <a:bodyPr anchor="t"/>
          <a:lstStyle>
            <a:lvl1pPr algn="l">
              <a:defRPr sz="5500" b="1" spc="-140">
                <a:solidFill>
                  <a:srgbClr val="03587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58253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Im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FCB-7392-2F42-AE90-2C61CFB3E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7959" y="3571525"/>
            <a:ext cx="10209481" cy="1248361"/>
          </a:xfrm>
        </p:spPr>
        <p:txBody>
          <a:bodyPr/>
          <a:lstStyle>
            <a:lvl1pPr>
              <a:defRPr b="1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49E6A-6ECA-0D41-8FC8-86E7485D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88118" y="621079"/>
            <a:ext cx="444525" cy="441146"/>
          </a:xfrm>
        </p:spPr>
        <p:txBody>
          <a:bodyPr/>
          <a:lstStyle/>
          <a:p>
            <a:pPr algn="l"/>
            <a:fld id="{86CB4B4D-7CA3-9044-876B-883B54F8677D}" type="slidenum">
              <a:rPr lang="uk-UA" smtClean="0"/>
              <a:pPr algn="l"/>
              <a:t>‹#›</a:t>
            </a:fld>
            <a:endParaRPr lang="uk-UA" dirty="0"/>
          </a:p>
        </p:txBody>
      </p:sp>
      <p:sp>
        <p:nvSpPr>
          <p:cNvPr id="4" name="Shape 46">
            <a:extLst>
              <a:ext uri="{FF2B5EF4-FFF2-40B4-BE49-F238E27FC236}">
                <a16:creationId xmlns:a16="http://schemas.microsoft.com/office/drawing/2014/main" id="{921A20FA-6FE5-564A-9E26-2B8DD3F5A1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2699" y="2085218"/>
            <a:ext cx="8289339" cy="8931231"/>
          </a:xfrm>
          <a:prstGeom prst="rect">
            <a:avLst/>
          </a:prstGeom>
          <a:noFill/>
        </p:spPr>
        <p:txBody>
          <a:bodyPr lIns="91439" tIns="45719" rIns="91439" bIns="45719"/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Shape 35">
            <a:extLst>
              <a:ext uri="{FF2B5EF4-FFF2-40B4-BE49-F238E27FC236}">
                <a16:creationId xmlns:a16="http://schemas.microsoft.com/office/drawing/2014/main" id="{199141EE-F201-274A-AD0B-C7104A1522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487959" y="5683487"/>
            <a:ext cx="10209481" cy="409448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054690" y="12611362"/>
            <a:ext cx="2753581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35873"/>
                </a:solidFill>
                <a:effectLst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  <a:sym typeface="Montserrat-Regular"/>
              </a:rPr>
              <a:t>www.rpu.org</a:t>
            </a:r>
          </a:p>
        </p:txBody>
      </p:sp>
    </p:spTree>
    <p:extLst>
      <p:ext uri="{BB962C8B-B14F-4D97-AF65-F5344CB8AC3E}">
        <p14:creationId xmlns:p14="http://schemas.microsoft.com/office/powerpoint/2010/main" val="207563257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23075953" y="790811"/>
            <a:ext cx="444525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727" y="582038"/>
            <a:ext cx="907934" cy="1822496"/>
          </a:xfrm>
          <a:prstGeom prst="rect">
            <a:avLst/>
          </a:prstGeom>
        </p:spPr>
      </p:pic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D9B8D44E-E005-739D-0851-1B5D7763788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759000" y="1887166"/>
            <a:ext cx="20866002" cy="1006983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AB3DA0-8054-341D-BF72-C378A2D8D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9384" y="457200"/>
            <a:ext cx="20439212" cy="893317"/>
          </a:xfrm>
        </p:spPr>
        <p:txBody>
          <a:bodyPr/>
          <a:lstStyle>
            <a:lvl1pPr algn="l">
              <a:defRPr b="1">
                <a:solidFill>
                  <a:srgbClr val="03587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158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>
            <a:spLocks noGrp="1"/>
          </p:cNvSpPr>
          <p:nvPr>
            <p:ph type="sldNum" sz="quarter" idx="2"/>
          </p:nvPr>
        </p:nvSpPr>
        <p:spPr>
          <a:xfrm>
            <a:off x="22989247" y="604228"/>
            <a:ext cx="506878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lang="uk-UA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6119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FCB-7392-2F42-AE90-2C61CFB3E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2519" y="3465879"/>
            <a:ext cx="10209481" cy="1248361"/>
          </a:xfrm>
        </p:spPr>
        <p:txBody>
          <a:bodyPr/>
          <a:lstStyle>
            <a:lvl1pPr>
              <a:defRPr b="1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49E6A-6ECA-0D41-8FC8-86E7485D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88118" y="621079"/>
            <a:ext cx="444525" cy="441146"/>
          </a:xfrm>
        </p:spPr>
        <p:txBody>
          <a:bodyPr/>
          <a:lstStyle/>
          <a:p>
            <a:pPr algn="l"/>
            <a:fld id="{86CB4B4D-7CA3-9044-876B-883B54F8677D}" type="slidenum">
              <a:rPr lang="uk-UA" smtClean="0"/>
              <a:pPr algn="l"/>
              <a:t>‹#›</a:t>
            </a:fld>
            <a:endParaRPr lang="uk-UA" dirty="0"/>
          </a:p>
        </p:txBody>
      </p:sp>
      <p:sp>
        <p:nvSpPr>
          <p:cNvPr id="4" name="Shape 46">
            <a:extLst>
              <a:ext uri="{FF2B5EF4-FFF2-40B4-BE49-F238E27FC236}">
                <a16:creationId xmlns:a16="http://schemas.microsoft.com/office/drawing/2014/main" id="{921A20FA-6FE5-564A-9E26-2B8DD3F5A1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39520" y="1979572"/>
            <a:ext cx="8859520" cy="954556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Shape 35">
            <a:extLst>
              <a:ext uri="{FF2B5EF4-FFF2-40B4-BE49-F238E27FC236}">
                <a16:creationId xmlns:a16="http://schemas.microsoft.com/office/drawing/2014/main" id="{199141EE-F201-274A-AD0B-C7104A1522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2519" y="5577841"/>
            <a:ext cx="10209481" cy="409448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054690" y="12611362"/>
            <a:ext cx="2753581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35873"/>
                </a:solidFill>
                <a:effectLst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  <a:sym typeface="Montserrat-Regular"/>
              </a:rPr>
              <a:t>www.rpu.org</a:t>
            </a:r>
          </a:p>
        </p:txBody>
      </p:sp>
    </p:spTree>
    <p:extLst>
      <p:ext uri="{BB962C8B-B14F-4D97-AF65-F5344CB8AC3E}">
        <p14:creationId xmlns:p14="http://schemas.microsoft.com/office/powerpoint/2010/main" val="40998429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Im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FCB-7392-2F42-AE90-2C61CFB3E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7959" y="3571525"/>
            <a:ext cx="10209481" cy="1248361"/>
          </a:xfrm>
        </p:spPr>
        <p:txBody>
          <a:bodyPr/>
          <a:lstStyle>
            <a:lvl1pPr>
              <a:defRPr b="1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49E6A-6ECA-0D41-8FC8-86E7485D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88118" y="621079"/>
            <a:ext cx="444525" cy="441146"/>
          </a:xfrm>
        </p:spPr>
        <p:txBody>
          <a:bodyPr/>
          <a:lstStyle/>
          <a:p>
            <a:pPr algn="l"/>
            <a:fld id="{86CB4B4D-7CA3-9044-876B-883B54F8677D}" type="slidenum">
              <a:rPr lang="uk-UA" smtClean="0"/>
              <a:pPr algn="l"/>
              <a:t>‹#›</a:t>
            </a:fld>
            <a:endParaRPr lang="uk-UA" dirty="0"/>
          </a:p>
        </p:txBody>
      </p:sp>
      <p:sp>
        <p:nvSpPr>
          <p:cNvPr id="4" name="Shape 46">
            <a:extLst>
              <a:ext uri="{FF2B5EF4-FFF2-40B4-BE49-F238E27FC236}">
                <a16:creationId xmlns:a16="http://schemas.microsoft.com/office/drawing/2014/main" id="{921A20FA-6FE5-564A-9E26-2B8DD3F5A1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2699" y="2085218"/>
            <a:ext cx="8289339" cy="8931231"/>
          </a:xfrm>
          <a:prstGeom prst="rect">
            <a:avLst/>
          </a:prstGeom>
          <a:noFill/>
        </p:spPr>
        <p:txBody>
          <a:bodyPr lIns="91439" tIns="45719" rIns="91439" bIns="45719"/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Shape 35">
            <a:extLst>
              <a:ext uri="{FF2B5EF4-FFF2-40B4-BE49-F238E27FC236}">
                <a16:creationId xmlns:a16="http://schemas.microsoft.com/office/drawing/2014/main" id="{199141EE-F201-274A-AD0B-C7104A1522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487959" y="5683487"/>
            <a:ext cx="10209481" cy="409448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lnSpc>
                <a:spcPct val="100000"/>
              </a:lnSpc>
              <a:spcAft>
                <a:spcPts val="1800"/>
              </a:spcAft>
              <a:defRPr sz="2600" spc="0">
                <a:solidFill>
                  <a:srgbClr val="0358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054690" y="12611362"/>
            <a:ext cx="2753581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35873"/>
                </a:solidFill>
                <a:effectLst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  <a:sym typeface="Montserrat-Regular"/>
              </a:rPr>
              <a:t>www.rpu.org</a:t>
            </a:r>
          </a:p>
        </p:txBody>
      </p:sp>
    </p:spTree>
    <p:extLst>
      <p:ext uri="{BB962C8B-B14F-4D97-AF65-F5344CB8AC3E}">
        <p14:creationId xmlns:p14="http://schemas.microsoft.com/office/powerpoint/2010/main" val="38766574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23075953" y="790811"/>
            <a:ext cx="444525" cy="4411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727" y="582038"/>
            <a:ext cx="907934" cy="1822496"/>
          </a:xfrm>
          <a:prstGeom prst="rect">
            <a:avLst/>
          </a:prstGeom>
        </p:spPr>
      </p:pic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D9B8D44E-E005-739D-0851-1B5D7763788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759000" y="1887166"/>
            <a:ext cx="20866002" cy="1006983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AB3DA0-8054-341D-BF72-C378A2D8D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9384" y="457200"/>
            <a:ext cx="20439212" cy="893317"/>
          </a:xfrm>
        </p:spPr>
        <p:txBody>
          <a:bodyPr/>
          <a:lstStyle>
            <a:lvl1pPr algn="l">
              <a:defRPr b="1">
                <a:solidFill>
                  <a:srgbClr val="03587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2877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>
            <a:spLocks noGrp="1"/>
          </p:cNvSpPr>
          <p:nvPr>
            <p:ph type="sldNum" sz="quarter" idx="2"/>
          </p:nvPr>
        </p:nvSpPr>
        <p:spPr>
          <a:xfrm>
            <a:off x="22989247" y="604228"/>
            <a:ext cx="506878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lang="uk-UA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537D-A879-614C-8E10-418111212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21F5A-826C-FC44-B674-BCF2A28FD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506BD-B0A7-424A-A26F-98D2B2B5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86734-A8ED-1D46-97F6-F8CDA23D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373C-3767-E84B-ADBD-2BB1BAE1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564F-0260-7B41-946D-E2262604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3F2D4-8248-4949-8D7D-A4F836CD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002F-4557-BD4A-97C8-BD018DAB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9859-3309-1A43-B9EE-BF987D8D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EAA0-96E0-FB45-AAEF-ECB2F8A8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7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730B-1DA6-5A4E-9787-89B1F620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BCB34-3174-5043-A6A8-DCF33ECB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35230-D5E7-BB4E-9AA0-149A43A1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EE2E038B-5E9B-7242-92A6-9FAF6EAAD9F6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87E39-22D7-B640-B82C-6767EEE0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4CE8-3A03-884F-AB5C-DBA8A754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4D9E3BCE-F18B-B644-97AC-09F7104E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58999" y="1758999"/>
            <a:ext cx="20866002" cy="8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rPr dirty="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60241" y="6858000"/>
            <a:ext cx="20863520" cy="50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rPr dirty="0"/>
              <a:t>Text úrovne 1</a:t>
            </a:r>
          </a:p>
          <a:p>
            <a:pPr lvl="1"/>
            <a:r>
              <a:rPr dirty="0"/>
              <a:t>Text úrovne 2</a:t>
            </a:r>
          </a:p>
          <a:p>
            <a:pPr lvl="2"/>
            <a:r>
              <a:rPr dirty="0"/>
              <a:t>Text úrovne 3</a:t>
            </a:r>
          </a:p>
          <a:p>
            <a:pPr lvl="3"/>
            <a:r>
              <a:rPr dirty="0"/>
              <a:t>Text úrovne 4</a:t>
            </a:r>
          </a:p>
          <a:p>
            <a:pPr lvl="4"/>
            <a:r>
              <a:rPr dirty="0"/>
              <a:t>Text úrovne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1865718" y="1758999"/>
            <a:ext cx="444525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kumimoji="0" lang="uk-UA" sz="2200" b="0" i="0" u="none" strike="noStrike" cap="all" spc="0" normalizeH="0" baseline="0">
                <a:ln>
                  <a:noFill/>
                </a:ln>
                <a:solidFill>
                  <a:srgbClr val="9C9790"/>
                </a:solidFill>
                <a:effectLst/>
                <a:uFillTx/>
                <a:latin typeface="Lato"/>
                <a:ea typeface="Lato"/>
                <a:cs typeface="Lato"/>
                <a:sym typeface="Montserrat-Bold"/>
              </a:defRPr>
            </a:lvl1pPr>
          </a:lstStyle>
          <a:p>
            <a:pPr algn="l"/>
            <a:fld id="{86CB4B4D-7CA3-9044-876B-883B54F8677D}" type="slidenum">
              <a:rPr lang="uk-UA" smtClean="0"/>
              <a:pPr algn="l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57" r:id="rId2"/>
    <p:sldLayoutId id="2147483754" r:id="rId3"/>
    <p:sldLayoutId id="2147483756" r:id="rId4"/>
    <p:sldLayoutId id="2147483759" r:id="rId5"/>
    <p:sldLayoutId id="2147483723" r:id="rId6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chemeClr val="tx1"/>
          </a:solidFill>
          <a:uFillTx/>
          <a:latin typeface="Lato"/>
          <a:ea typeface="Lato"/>
          <a:cs typeface="Lato"/>
          <a:sym typeface="Lora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0" marR="0" indent="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1pPr>
      <a:lvl2pPr marL="0" marR="0" indent="2286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2pPr>
      <a:lvl3pPr marL="0" marR="0" indent="4572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3pPr>
      <a:lvl4pPr marL="0" marR="0" indent="6858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4pPr>
      <a:lvl5pPr marL="0" marR="0" indent="9144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5pPr>
      <a:lvl6pPr marL="0" marR="0" indent="11430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6pPr>
      <a:lvl7pPr marL="0" marR="0" indent="13716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7pPr>
      <a:lvl8pPr marL="0" marR="0" indent="16002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8pPr>
      <a:lvl9pPr marL="0" marR="0" indent="18288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9pPr>
    </p:bodyStyle>
    <p:otherStyle>
      <a:lvl1pPr marL="0" marR="0" indent="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2286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AED01-22D7-884A-A6A1-BADB1D6E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3" y="5532437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4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58999" y="1758999"/>
            <a:ext cx="20866002" cy="8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60241" y="6858000"/>
            <a:ext cx="20863520" cy="50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/>
              <a:t>Text úrovne 1</a:t>
            </a:r>
          </a:p>
          <a:p>
            <a:pPr lvl="1"/>
            <a:r>
              <a:rPr dirty="0"/>
              <a:t>Text úrovne 2</a:t>
            </a:r>
          </a:p>
          <a:p>
            <a:pPr lvl="2"/>
            <a:r>
              <a:rPr dirty="0"/>
              <a:t>Text úrovne 3</a:t>
            </a:r>
          </a:p>
          <a:p>
            <a:pPr lvl="3"/>
            <a:r>
              <a:rPr dirty="0"/>
              <a:t>Text úrovne 4</a:t>
            </a:r>
          </a:p>
          <a:p>
            <a:pPr lvl="4"/>
            <a:r>
              <a:rPr dirty="0"/>
              <a:t>Text úrovne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1865718" y="1758999"/>
            <a:ext cx="444525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kumimoji="0" lang="uk-UA" sz="2200" b="0" i="0" u="none" strike="noStrike" cap="all" spc="0" normalizeH="0" baseline="0">
                <a:ln>
                  <a:noFill/>
                </a:ln>
                <a:solidFill>
                  <a:srgbClr val="9C9790"/>
                </a:solidFill>
                <a:effectLst/>
                <a:uFillTx/>
                <a:latin typeface="Lato"/>
                <a:ea typeface="Lato"/>
                <a:cs typeface="Lato"/>
                <a:sym typeface="Montserrat-Bold"/>
              </a:defRPr>
            </a:lvl1pPr>
          </a:lstStyle>
          <a:p>
            <a:pPr algn="l"/>
            <a:fld id="{86CB4B4D-7CA3-9044-876B-883B54F8677D}" type="slidenum">
              <a:rPr lang="uk-UA" smtClean="0"/>
              <a:pPr algn="l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32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chemeClr val="tx1"/>
          </a:solidFill>
          <a:uFillTx/>
          <a:latin typeface="Lato"/>
          <a:ea typeface="Lato"/>
          <a:cs typeface="Lato"/>
          <a:sym typeface="Lora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0" marR="0" indent="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1pPr>
      <a:lvl2pPr marL="0" marR="0" indent="2286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2pPr>
      <a:lvl3pPr marL="0" marR="0" indent="4572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3pPr>
      <a:lvl4pPr marL="0" marR="0" indent="6858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4pPr>
      <a:lvl5pPr marL="0" marR="0" indent="9144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Lato"/>
          <a:ea typeface="Lato"/>
          <a:cs typeface="Lato"/>
          <a:sym typeface="Karla"/>
        </a:defRPr>
      </a:lvl5pPr>
      <a:lvl6pPr marL="0" marR="0" indent="11430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6pPr>
      <a:lvl7pPr marL="0" marR="0" indent="13716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7pPr>
      <a:lvl8pPr marL="0" marR="0" indent="16002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8pPr>
      <a:lvl9pPr marL="0" marR="0" indent="18288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9pPr>
    </p:bodyStyle>
    <p:otherStyle>
      <a:lvl1pPr marL="0" marR="0" indent="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2286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C3B4E-621A-BD45-98D1-6470B3F1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42" y="5190514"/>
            <a:ext cx="14477358" cy="4582135"/>
          </a:xfrm>
        </p:spPr>
        <p:txBody>
          <a:bodyPr/>
          <a:lstStyle/>
          <a:p>
            <a:r>
              <a:rPr lang="en-US" sz="8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Assured – Electric</a:t>
            </a:r>
            <a:br>
              <a:rPr lang="en-US" sz="8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8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Enhancements</a:t>
            </a:r>
          </a:p>
        </p:txBody>
      </p:sp>
    </p:spTree>
    <p:extLst>
      <p:ext uri="{BB962C8B-B14F-4D97-AF65-F5344CB8AC3E}">
        <p14:creationId xmlns:p14="http://schemas.microsoft.com/office/powerpoint/2010/main" val="14010677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3415552"/>
            <a:ext cx="20266069" cy="8229601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Repair of customer-owned wires, conduits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Essential underground boring or trenching to facilitate efficient repairs  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Limited restoration work on private property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Repair of customer-owned meter socket (new)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Replacement of the old meter socket with a new bypass meter socket (new)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Replacement of damaged house riser conduit and weather head (new)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Repair coverage limited to $3,000 – electrical repair expenses only, plus $750 for lever bypass meter socket upgrade.</a:t>
            </a: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5715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2" y="1539999"/>
            <a:ext cx="19229423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Proposed Coverage – Underground and Overhead Services</a:t>
            </a:r>
          </a:p>
        </p:txBody>
      </p:sp>
    </p:spTree>
    <p:extLst>
      <p:ext uri="{BB962C8B-B14F-4D97-AF65-F5344CB8AC3E}">
        <p14:creationId xmlns:p14="http://schemas.microsoft.com/office/powerpoint/2010/main" val="13252085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3415552"/>
            <a:ext cx="20266069" cy="8229601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Staff recommends implementation of an All in –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Opt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 out approach to the Service Assured program for overhead and underground residential electrical customers.</a:t>
            </a: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Upon direction of the Board, staff will move forward with program implementation details aligned with an intended deployment of January 1, 2025.  </a:t>
            </a: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Staff will include the related costs in the 2025 revised budget to be presented at the special August 6, 2024, Board meeting.</a:t>
            </a: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2" y="1539999"/>
            <a:ext cx="19229423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Utility Board Action Requested</a:t>
            </a:r>
          </a:p>
        </p:txBody>
      </p:sp>
    </p:spTree>
    <p:extLst>
      <p:ext uri="{BB962C8B-B14F-4D97-AF65-F5344CB8AC3E}">
        <p14:creationId xmlns:p14="http://schemas.microsoft.com/office/powerpoint/2010/main" val="34773404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BAB0B-C73C-6F40-B544-F7B13CAFA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75388"/>
            <a:ext cx="24384000" cy="1497012"/>
          </a:xfrm>
          <a:ln>
            <a:noFill/>
          </a:ln>
        </p:spPr>
        <p:txBody>
          <a:bodyPr/>
          <a:lstStyle/>
          <a:p>
            <a:r>
              <a:rPr lang="en-US" sz="8000" b="1" spc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2989918"/>
            <a:ext cx="20266069" cy="8760449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Service Assured is a utility managed service agreement program in place since 1999.  For a monthly fee, the program: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Provides peace of mind to avoid unexpected expensive repairs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Mitigates the hardship of unexpected costly service repairs ($500 - $4,000 typical)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Provides a clear starting point for repair work, permits, and inspections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0" marR="0" lvl="0" indent="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Additional Customer Benefits that result from the proposed enhancements include: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Remedy for anticipated failures found during upcoming AMI deployment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Program becomes inclusive regardless of underground or overhead services</a:t>
            </a: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3" y="1539999"/>
            <a:ext cx="16506726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Program Benefits to Customers</a:t>
            </a:r>
          </a:p>
        </p:txBody>
      </p:sp>
    </p:spTree>
    <p:extLst>
      <p:ext uri="{BB962C8B-B14F-4D97-AF65-F5344CB8AC3E}">
        <p14:creationId xmlns:p14="http://schemas.microsoft.com/office/powerpoint/2010/main" val="39762069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3" y="2989918"/>
            <a:ext cx="20882074" cy="8760449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Offers customers a non-commodity, value-added service with low utility investment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Provides crews a way to talk with customers about unexpected expensive repairs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Facilitates relationships with contractors and electrical inspectors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0" marR="0" lvl="0" indent="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Additional RPU Benefits that result from the proposed enhancements include: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Expansion of a valuable service to more residential customers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Manages customer relationship risk for anticipated failures found during AMI deployment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Expands revenue to cover these likely costs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3" y="1539999"/>
            <a:ext cx="16506726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Program Benefits to RPU</a:t>
            </a:r>
          </a:p>
        </p:txBody>
      </p:sp>
    </p:spTree>
    <p:extLst>
      <p:ext uri="{BB962C8B-B14F-4D97-AF65-F5344CB8AC3E}">
        <p14:creationId xmlns:p14="http://schemas.microsoft.com/office/powerpoint/2010/main" val="33300463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759"/>
          <p:cNvSpPr>
            <a:spLocks noGrp="1"/>
          </p:cNvSpPr>
          <p:nvPr>
            <p:ph type="title"/>
          </p:nvPr>
        </p:nvSpPr>
        <p:spPr>
          <a:xfrm>
            <a:off x="1982520" y="1979613"/>
            <a:ext cx="9793555" cy="12483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Underground Service</a:t>
            </a:r>
            <a:endParaRPr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6" name="Shape 187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2200" b="0" i="0" u="none" strike="noStrike" kern="0" cap="all" spc="0" normalizeH="0" baseline="0" noProof="0">
                <a:ln>
                  <a:noFill/>
                </a:ln>
                <a:solidFill>
                  <a:srgbClr val="9C9790"/>
                </a:solidFill>
                <a:effectLst/>
                <a:uLnTx/>
                <a:uFillTx/>
                <a:latin typeface="Lato"/>
                <a:ea typeface="Lato"/>
                <a:cs typeface="Lato"/>
                <a:sym typeface="Montserrat-Bol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2200" b="0" i="0" u="none" strike="noStrike" kern="0" cap="all" spc="0" normalizeH="0" baseline="0" noProof="0">
              <a:ln>
                <a:noFill/>
              </a:ln>
              <a:solidFill>
                <a:srgbClr val="9C9790"/>
              </a:solidFill>
              <a:effectLst/>
              <a:uLnTx/>
              <a:uFillTx/>
              <a:latin typeface="Lato"/>
              <a:ea typeface="Lato"/>
              <a:cs typeface="Lato"/>
              <a:sym typeface="Montserrat-Bold"/>
            </a:endParaRPr>
          </a:p>
        </p:txBody>
      </p:sp>
      <p:sp>
        <p:nvSpPr>
          <p:cNvPr id="1875" name="Shape 1875"/>
          <p:cNvSpPr>
            <a:spLocks noGrp="1"/>
          </p:cNvSpPr>
          <p:nvPr>
            <p:ph type="body" sz="half" idx="1"/>
          </p:nvPr>
        </p:nvSpPr>
        <p:spPr>
          <a:xfrm>
            <a:off x="2120921" y="3530600"/>
            <a:ext cx="9516754" cy="799464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Subjected to: </a:t>
            </a:r>
          </a:p>
          <a:p>
            <a:pPr algn="l"/>
            <a:r>
              <a:rPr lang="en-US" sz="4400" dirty="0"/>
              <a:t>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rost </a:t>
            </a:r>
            <a:r>
              <a:rPr lang="en-US" sz="4400" dirty="0"/>
              <a:t>heave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s, rodent damage, wet conditions, and excavation damage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Complications include: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Hard and soft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landscaping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Paved sidewalks and driveways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Decks and other building additions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A house with a shed and grass lawn&#10;&#10;Description automatically generated">
            <a:extLst>
              <a:ext uri="{FF2B5EF4-FFF2-40B4-BE49-F238E27FC236}">
                <a16:creationId xmlns:a16="http://schemas.microsoft.com/office/drawing/2014/main" id="{74E2EFCB-C4EB-FC77-DF51-073FEFEA8E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94" r="6694"/>
          <a:stretch>
            <a:fillRect/>
          </a:stretch>
        </p:blipFill>
        <p:spPr>
          <a:xfrm>
            <a:off x="11776075" y="1979613"/>
            <a:ext cx="11023600" cy="9545637"/>
          </a:xfr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759"/>
          <p:cNvSpPr>
            <a:spLocks noGrp="1"/>
          </p:cNvSpPr>
          <p:nvPr>
            <p:ph type="title"/>
          </p:nvPr>
        </p:nvSpPr>
        <p:spPr>
          <a:xfrm>
            <a:off x="13882255" y="2085218"/>
            <a:ext cx="8815185" cy="12483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Overhead Service</a:t>
            </a:r>
            <a:endParaRPr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6" name="Shape 187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2200" b="0" i="0" u="none" strike="noStrike" kern="0" cap="all" spc="0" normalizeH="0" baseline="0" noProof="0">
                <a:ln>
                  <a:noFill/>
                </a:ln>
                <a:solidFill>
                  <a:srgbClr val="9C9790"/>
                </a:solidFill>
                <a:effectLst/>
                <a:uLnTx/>
                <a:uFillTx/>
                <a:latin typeface="Lato"/>
                <a:ea typeface="Lato"/>
                <a:cs typeface="Lato"/>
                <a:sym typeface="Montserrat-Bol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2200" b="0" i="0" u="none" strike="noStrike" kern="0" cap="all" spc="0" normalizeH="0" baseline="0" noProof="0">
              <a:ln>
                <a:noFill/>
              </a:ln>
              <a:solidFill>
                <a:srgbClr val="9C9790"/>
              </a:solidFill>
              <a:effectLst/>
              <a:uLnTx/>
              <a:uFillTx/>
              <a:latin typeface="Lato"/>
              <a:ea typeface="Lato"/>
              <a:cs typeface="Lato"/>
              <a:sym typeface="Montserrat-Bold"/>
            </a:endParaRPr>
          </a:p>
        </p:txBody>
      </p:sp>
      <p:sp>
        <p:nvSpPr>
          <p:cNvPr id="1875" name="Shape 1875"/>
          <p:cNvSpPr>
            <a:spLocks noGrp="1"/>
          </p:cNvSpPr>
          <p:nvPr>
            <p:ph type="body" sz="half" idx="1"/>
          </p:nvPr>
        </p:nvSpPr>
        <p:spPr>
          <a:xfrm>
            <a:off x="13882255" y="3333578"/>
            <a:ext cx="8815184" cy="829720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Subjected to: </a:t>
            </a:r>
          </a:p>
          <a:p>
            <a:pPr algn="l"/>
            <a:r>
              <a:rPr lang="en-US" sz="4400" dirty="0"/>
              <a:t>Tree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damage, UV deterioration, other age-based damages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Complications include: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Backyard access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Private property trees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42EE5BFE-421C-E8D7-DFA4-307260208B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100" r="5100"/>
          <a:stretch>
            <a:fillRect/>
          </a:stretch>
        </p:blipFill>
        <p:spPr>
          <a:xfrm>
            <a:off x="2552700" y="2085975"/>
            <a:ext cx="10691813" cy="8929688"/>
          </a:xfrm>
        </p:spPr>
      </p:pic>
    </p:spTree>
    <p:extLst>
      <p:ext uri="{BB962C8B-B14F-4D97-AF65-F5344CB8AC3E}">
        <p14:creationId xmlns:p14="http://schemas.microsoft.com/office/powerpoint/2010/main" val="8780054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2989918"/>
            <a:ext cx="20266069" cy="8655235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The program’s past eligibility focused on the type and ownership of the service: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Underground</a:t>
            </a:r>
          </a:p>
          <a:p>
            <a:pPr marL="10287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Services constructed or upgraded after January 1, 1981, are customer owned</a:t>
            </a: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Overhead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(Presently Not Eligible for Service Assured)</a:t>
            </a:r>
          </a:p>
          <a:p>
            <a:pPr marL="1028700" marR="0" lvl="0" indent="-5715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Service equipment from house weather head to meter are customer owned</a:t>
            </a:r>
          </a:p>
          <a:p>
            <a:pPr marL="45720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In 2021, RPU Water upgraded their program to become an All in –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Opt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 out approach.  Electric customer participation remained voluntary only.</a:t>
            </a:r>
          </a:p>
          <a:p>
            <a:pPr marL="45720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3" y="1539999"/>
            <a:ext cx="16506726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Program Eligibility – Evolution  </a:t>
            </a:r>
          </a:p>
        </p:txBody>
      </p:sp>
    </p:spTree>
    <p:extLst>
      <p:ext uri="{BB962C8B-B14F-4D97-AF65-F5344CB8AC3E}">
        <p14:creationId xmlns:p14="http://schemas.microsoft.com/office/powerpoint/2010/main" val="21935102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3415552"/>
            <a:ext cx="20555502" cy="9429591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Underground customer-owned electric services – 17,385</a:t>
            </a: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Present voluntary participation in SA-Electric – 4,716 (27%)</a:t>
            </a: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Underground RPU-owned electric services – 3,328</a:t>
            </a: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These services are already RPU’s responsibility to repair.</a:t>
            </a: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Overhead customer-owned electric services – 11,183</a:t>
            </a: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Presently excluded from the program.  Proposed enhancements reach these customers</a:t>
            </a: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0" marR="0" lvl="0" indent="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All in –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Opt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 out participation could reach 31,900 or 58% of residential customers.</a:t>
            </a: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3" y="1539999"/>
            <a:ext cx="16506726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Program Eligibility – Single Family Homes</a:t>
            </a:r>
          </a:p>
        </p:txBody>
      </p:sp>
    </p:spTree>
    <p:extLst>
      <p:ext uri="{BB962C8B-B14F-4D97-AF65-F5344CB8AC3E}">
        <p14:creationId xmlns:p14="http://schemas.microsoft.com/office/powerpoint/2010/main" val="1474238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3415552"/>
            <a:ext cx="20266069" cy="8229601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Customer needs are high as they recover from a damaging storm – no present remedy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Reaching a broader group of customers and neighborhoods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Overhead services are generally older with more potential for deterioration</a:t>
            </a:r>
          </a:p>
          <a:p>
            <a:pPr marL="457200" marR="0" lvl="0" indent="-457200" algn="l" defTabSz="8255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Providing this beneficial program regardless of type of electrical service</a:t>
            </a: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3" y="1539999"/>
            <a:ext cx="17703444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Reasons to Expand Program for Overhead Services</a:t>
            </a:r>
          </a:p>
        </p:txBody>
      </p:sp>
    </p:spTree>
    <p:extLst>
      <p:ext uri="{BB962C8B-B14F-4D97-AF65-F5344CB8AC3E}">
        <p14:creationId xmlns:p14="http://schemas.microsoft.com/office/powerpoint/2010/main" val="30838018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1"/>
          <p:cNvSpPr txBox="1">
            <a:spLocks/>
          </p:cNvSpPr>
          <p:nvPr/>
        </p:nvSpPr>
        <p:spPr>
          <a:xfrm>
            <a:off x="2217412" y="3415552"/>
            <a:ext cx="20266069" cy="8229601"/>
          </a:xfrm>
          <a:prstGeom prst="rect">
            <a:avLst/>
          </a:prstGeom>
        </p:spPr>
        <p:txBody>
          <a:bodyPr numCol="1"/>
          <a:lstStyle>
            <a:lvl1pPr marL="0" marR="0" indent="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1pPr>
            <a:lvl2pPr marL="0" marR="0" indent="228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2pPr>
            <a:lvl3pPr marL="0" marR="0" indent="457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3pPr>
            <a:lvl4pPr marL="0" marR="0" indent="685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4pPr>
            <a:lvl5pPr marL="0" marR="0" indent="9144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FillTx/>
                <a:latin typeface="Lato"/>
                <a:ea typeface="Lato"/>
                <a:cs typeface="Lato"/>
                <a:sym typeface="Karla"/>
              </a:defRPr>
            </a:lvl5pPr>
            <a:lvl6pPr marL="0" marR="0" indent="11430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6pPr>
            <a:lvl7pPr marL="0" marR="0" indent="13716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7pPr>
            <a:lvl8pPr marL="0" marR="0" indent="16002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8pPr>
            <a:lvl9pPr marL="0" marR="0" indent="1828800" algn="l" defTabSz="8255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Karla"/>
              </a:defRPr>
            </a:lvl9pPr>
          </a:lstStyle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Historically, RPU mitigated the risk of expensive underground repair claims through complicated eligibility criteria coupled with on-site inspections that disqualified customers after their application was submitted.</a:t>
            </a: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580A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Karla"/>
              </a:rPr>
              <a:t>Proposed program mitigates expensive claims risk by capping the benefit per customer.</a:t>
            </a: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580A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Karla"/>
            </a:endParaRPr>
          </a:p>
        </p:txBody>
      </p:sp>
      <p:sp>
        <p:nvSpPr>
          <p:cNvPr id="3" name="Shape 1722"/>
          <p:cNvSpPr txBox="1">
            <a:spLocks/>
          </p:cNvSpPr>
          <p:nvPr/>
        </p:nvSpPr>
        <p:spPr>
          <a:xfrm>
            <a:off x="2217413" y="1539999"/>
            <a:ext cx="17703444" cy="1449919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chemeClr val="tx1"/>
                </a:solidFill>
                <a:uFillTx/>
                <a:latin typeface="Lato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-110" normalizeH="0" baseline="0" noProof="0" dirty="0">
                <a:ln>
                  <a:noFill/>
                </a:ln>
                <a:solidFill>
                  <a:srgbClr val="00586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ora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6003582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RPU Graph">
      <a:dk1>
        <a:srgbClr val="033A4A"/>
      </a:dk1>
      <a:lt1>
        <a:srgbClr val="FFFFFF"/>
      </a:lt1>
      <a:dk2>
        <a:srgbClr val="00586F"/>
      </a:dk2>
      <a:lt2>
        <a:srgbClr val="FEFFFE"/>
      </a:lt2>
      <a:accent1>
        <a:srgbClr val="00586F"/>
      </a:accent1>
      <a:accent2>
        <a:srgbClr val="238DC1"/>
      </a:accent2>
      <a:accent3>
        <a:srgbClr val="F7BE00"/>
      </a:accent3>
      <a:accent4>
        <a:srgbClr val="BECBD5"/>
      </a:accent4>
      <a:accent5>
        <a:srgbClr val="7EB75A"/>
      </a:accent5>
      <a:accent6>
        <a:srgbClr val="2580AD"/>
      </a:accent6>
      <a:hlink>
        <a:srgbClr val="238DC1"/>
      </a:hlink>
      <a:folHlink>
        <a:srgbClr val="A6E8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-90" normalizeH="0" baseline="0">
            <a:ln>
              <a:noFill/>
            </a:ln>
            <a:solidFill>
              <a:srgbClr val="1C1D21"/>
            </a:solidFill>
            <a:effectLst/>
            <a:uFillTx/>
            <a:latin typeface="+mj-lt"/>
            <a:ea typeface="+mj-ea"/>
            <a:cs typeface="+mj-cs"/>
            <a:sym typeface="Karl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PU PowerPoint Template.potx  -  Read-Only" id="{04F2504B-F1F5-40F0-8BAD-17BA815B827D}" vid="{296F7D89-F244-45F5-B85C-9676E0D3339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U PowerPoint Template.potx  -  Read-Only" id="{04F2504B-F1F5-40F0-8BAD-17BA815B827D}" vid="{C8A00655-CB2F-43CE-82A6-21B48FC9E0FD}"/>
    </a:ext>
  </a:extLst>
</a:theme>
</file>

<file path=ppt/theme/theme3.xml><?xml version="1.0" encoding="utf-8"?>
<a:theme xmlns:a="http://schemas.openxmlformats.org/drawingml/2006/main" name="2_White">
  <a:themeElements>
    <a:clrScheme name="RPU Graph">
      <a:dk1>
        <a:srgbClr val="033A4A"/>
      </a:dk1>
      <a:lt1>
        <a:srgbClr val="FFFFFF"/>
      </a:lt1>
      <a:dk2>
        <a:srgbClr val="00586F"/>
      </a:dk2>
      <a:lt2>
        <a:srgbClr val="FEFFFE"/>
      </a:lt2>
      <a:accent1>
        <a:srgbClr val="00586F"/>
      </a:accent1>
      <a:accent2>
        <a:srgbClr val="238DC1"/>
      </a:accent2>
      <a:accent3>
        <a:srgbClr val="F7BE00"/>
      </a:accent3>
      <a:accent4>
        <a:srgbClr val="BECBD5"/>
      </a:accent4>
      <a:accent5>
        <a:srgbClr val="7EB75A"/>
      </a:accent5>
      <a:accent6>
        <a:srgbClr val="2580AD"/>
      </a:accent6>
      <a:hlink>
        <a:srgbClr val="238DC1"/>
      </a:hlink>
      <a:folHlink>
        <a:srgbClr val="A6E8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-90" normalizeH="0" baseline="0">
            <a:ln>
              <a:noFill/>
            </a:ln>
            <a:solidFill>
              <a:srgbClr val="1C1D21"/>
            </a:solidFill>
            <a:effectLst/>
            <a:uFillTx/>
            <a:latin typeface="+mj-lt"/>
            <a:ea typeface="+mj-ea"/>
            <a:cs typeface="+mj-cs"/>
            <a:sym typeface="Karl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PU PowerPoint Template.potx  -  Read-Only" id="{04F2504B-F1F5-40F0-8BAD-17BA815B827D}" vid="{296F7D89-F244-45F5-B85C-9676E0D3339C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Karla"/>
        <a:ea typeface="Karla"/>
        <a:cs typeface="Karla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-90" normalizeH="0" baseline="0">
            <a:ln>
              <a:noFill/>
            </a:ln>
            <a:solidFill>
              <a:srgbClr val="1C1D21"/>
            </a:solidFill>
            <a:effectLst/>
            <a:uFillTx/>
            <a:latin typeface="+mj-lt"/>
            <a:ea typeface="+mj-ea"/>
            <a:cs typeface="+mj-cs"/>
            <a:sym typeface="Karl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A76013539C443B4FED0988B6A69B3" ma:contentTypeVersion="15" ma:contentTypeDescription="Create a new document." ma:contentTypeScope="" ma:versionID="fbb6dc6dc08ef98afbdf45af4c38b722">
  <xsd:schema xmlns:xsd="http://www.w3.org/2001/XMLSchema" xmlns:xs="http://www.w3.org/2001/XMLSchema" xmlns:p="http://schemas.microsoft.com/office/2006/metadata/properties" xmlns:ns2="d9126e49-7903-4860-9531-2e017757ee50" xmlns:ns3="85b03a3f-9969-4b66-8039-bf06be5cc048" targetNamespace="http://schemas.microsoft.com/office/2006/metadata/properties" ma:root="true" ma:fieldsID="28594b079699ae02f40b2f0381c1915b" ns2:_="" ns3:_="">
    <xsd:import namespace="d9126e49-7903-4860-9531-2e017757ee50"/>
    <xsd:import namespace="85b03a3f-9969-4b66-8039-bf06be5cc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escription" minOccurs="0"/>
                <xsd:element ref="ns2:Thumbnail" minOccurs="0"/>
                <xsd:element ref="ns2:Order0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26e49-7903-4860-9531-2e017757ee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" ma:index="10" nillable="true" ma:displayName="Description " ma:format="Dropdown" ma:internalName="Description">
      <xsd:simpleType>
        <xsd:restriction base="dms:Note">
          <xsd:maxLength value="255"/>
        </xsd:restriction>
      </xsd:simpleType>
    </xsd:element>
    <xsd:element name="Thumbnail" ma:index="11" nillable="true" ma:displayName="Thumbnail" ma:format="Thumbnail" ma:internalName="Thumbnail">
      <xsd:simpleType>
        <xsd:restriction base="dms:Unknown"/>
      </xsd:simpleType>
    </xsd:element>
    <xsd:element name="Order0" ma:index="12" nillable="true" ma:displayName="Order" ma:internalName="Order0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b57f31b-2571-4296-aa43-87d39cc4fc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03a3f-9969-4b66-8039-bf06be5cc04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d082b2d-f5ac-4ef4-a8b8-1414c37cd300}" ma:internalName="TaxCatchAll" ma:showField="CatchAllData" ma:web="85b03a3f-9969-4b66-8039-bf06be5cc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d9126e49-7903-4860-9531-2e017757ee50" xsi:nil="true"/>
    <Order0 xmlns="d9126e49-7903-4860-9531-2e017757ee50">3</Order0>
    <Thumbnail xmlns="d9126e49-7903-4860-9531-2e017757ee50" xsi:nil="true"/>
    <TaxCatchAll xmlns="85b03a3f-9969-4b66-8039-bf06be5cc048" xsi:nil="true"/>
    <lcf76f155ced4ddcb4097134ff3c332f xmlns="d9126e49-7903-4860-9531-2e017757ee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F98D05-D1CD-41D1-9E60-D1E854928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1CC58-D2F5-44D9-A305-AF5F6517F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126e49-7903-4860-9531-2e017757ee50"/>
    <ds:schemaRef ds:uri="85b03a3f-9969-4b66-8039-bf06be5cc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437F6-4CFC-4B7C-84A9-519B5FDA64B5}">
  <ds:schemaRefs>
    <ds:schemaRef ds:uri="http://www.w3.org/XML/1998/namespace"/>
    <ds:schemaRef ds:uri="d9126e49-7903-4860-9531-2e017757ee50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5b03a3f-9969-4b66-8039-bf06be5cc04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5205</TotalTime>
  <Words>636</Words>
  <Application>Microsoft Office PowerPoint</Application>
  <PresentationFormat>Custom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Lato</vt:lpstr>
      <vt:lpstr>Wingdings</vt:lpstr>
      <vt:lpstr>Calibri Light</vt:lpstr>
      <vt:lpstr>Arial Rounded MT Bold</vt:lpstr>
      <vt:lpstr>Lora</vt:lpstr>
      <vt:lpstr>White</vt:lpstr>
      <vt:lpstr>Custom Design</vt:lpstr>
      <vt:lpstr>2_White</vt:lpstr>
      <vt:lpstr>Service Assured – Electric  Program Enhancements</vt:lpstr>
      <vt:lpstr>PowerPoint Presentation</vt:lpstr>
      <vt:lpstr>PowerPoint Presentation</vt:lpstr>
      <vt:lpstr>Typical Underground Service</vt:lpstr>
      <vt:lpstr>Typical Overhead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Sandusky</dc:creator>
  <cp:lastModifiedBy>Henry-Loftus, Erin</cp:lastModifiedBy>
  <cp:revision>118</cp:revision>
  <dcterms:created xsi:type="dcterms:W3CDTF">2020-11-23T17:21:16Z</dcterms:created>
  <dcterms:modified xsi:type="dcterms:W3CDTF">2024-08-01T14:13:20Z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0x010100A5BA76013539C443B4FED0988B6A69B3</vt:lpwstr>
  </property>
  <property fmtid="{D5CDD505-2E9C-101B-9397-08002B2CF9AE}" pid="3" name="MediaServiceImageTags">
    <vt:lpwstr/>
  </property>
</Properties>
</file>