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7" r:id="rId2"/>
    <p:sldId id="278" r:id="rId3"/>
    <p:sldId id="277" r:id="rId4"/>
    <p:sldId id="266" r:id="rId5"/>
    <p:sldId id="264" r:id="rId6"/>
    <p:sldId id="268" r:id="rId7"/>
    <p:sldId id="257" r:id="rId8"/>
    <p:sldId id="256" r:id="rId9"/>
    <p:sldId id="259" r:id="rId10"/>
    <p:sldId id="258" r:id="rId11"/>
    <p:sldId id="279" r:id="rId12"/>
    <p:sldId id="263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62" r:id="rId27"/>
    <p:sldId id="271" r:id="rId28"/>
    <p:sldId id="270" r:id="rId29"/>
    <p:sldId id="261" r:id="rId30"/>
    <p:sldId id="273" r:id="rId31"/>
    <p:sldId id="260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838" autoAdjust="0"/>
    <p:restoredTop sz="94639" autoAdjust="0"/>
  </p:normalViewPr>
  <p:slideViewPr>
    <p:cSldViewPr>
      <p:cViewPr>
        <p:scale>
          <a:sx n="123" d="100"/>
          <a:sy n="123" d="100"/>
        </p:scale>
        <p:origin x="-128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1C0A4-BD32-47DB-BFF9-BB09B2687C68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69079-6E46-4682-82E0-4C9E1FC27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86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Winter 1918 early 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04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 Haling-</a:t>
            </a:r>
            <a:r>
              <a:rPr lang="en-US" baseline="0" dirty="0" smtClean="0"/>
              <a:t> Lived in one of the hydro cottages, last operator of the 1960’s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40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Taken in 1982 during the</a:t>
            </a:r>
            <a:r>
              <a:rPr lang="en-US" baseline="0" dirty="0" smtClean="0"/>
              <a:t> shop assembly inspection, not sure what this 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30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Taken in December 1983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57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Taken in 1983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43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Taken in march 1984, is some</a:t>
            </a:r>
            <a:r>
              <a:rPr lang="en-US" baseline="0" dirty="0" smtClean="0"/>
              <a:t> sort of mold being opened, says Teledyne Ohio Cast on the back, which is a steel company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60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Taken in November 1984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83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10/20/1988,</a:t>
            </a:r>
            <a:r>
              <a:rPr lang="en-US" baseline="0" dirty="0" smtClean="0"/>
              <a:t> crew members are catching fish after lowering water levels and moving them back to higher water levels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939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Taken in 1987</a:t>
            </a:r>
            <a:r>
              <a:rPr lang="en-US" baseline="0" dirty="0" smtClean="0"/>
              <a:t> while fixing the spillway of the dam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46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December 1989,</a:t>
            </a:r>
            <a:r>
              <a:rPr lang="en-US" baseline="0" dirty="0" smtClean="0"/>
              <a:t> construction crews are taking out the arch to put in a new 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18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Taken during the early 90s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3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March 27</a:t>
            </a:r>
            <a:r>
              <a:rPr lang="en-US" baseline="30000" dirty="0" smtClean="0"/>
              <a:t>th</a:t>
            </a:r>
            <a:r>
              <a:rPr lang="en-US" dirty="0" smtClean="0"/>
              <a:t> 1919</a:t>
            </a:r>
            <a:r>
              <a:rPr lang="en-US" baseline="0" dirty="0" smtClean="0"/>
              <a:t> spillway of the Dam being built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73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Crews fix large cracks in the</a:t>
            </a:r>
            <a:r>
              <a:rPr lang="en-US" baseline="0" dirty="0" smtClean="0"/>
              <a:t> dam in 1992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871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October 1994,</a:t>
            </a:r>
            <a:r>
              <a:rPr lang="en-US" baseline="0" dirty="0" smtClean="0"/>
              <a:t> inside a </a:t>
            </a:r>
            <a:r>
              <a:rPr lang="en-US" baseline="0" dirty="0" err="1" smtClean="0"/>
              <a:t>rewatering</a:t>
            </a:r>
            <a:r>
              <a:rPr lang="en-US" baseline="0" dirty="0" smtClean="0"/>
              <a:t> tunnel of the dam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655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April 5</a:t>
            </a:r>
            <a:r>
              <a:rPr lang="en-US" baseline="30000" dirty="0" smtClean="0"/>
              <a:t>th</a:t>
            </a:r>
            <a:r>
              <a:rPr lang="en-US" dirty="0" smtClean="0"/>
              <a:t> 1995, frozen water leaking through</a:t>
            </a:r>
            <a:r>
              <a:rPr lang="en-US" baseline="0" dirty="0" smtClean="0"/>
              <a:t> the dam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46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Winter 1995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624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Aerial view: </a:t>
            </a:r>
            <a:r>
              <a:rPr lang="en-US" dirty="0" err="1" smtClean="0"/>
              <a:t>bouys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818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FIX DESCRIPTION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384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recent pic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57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 10</a:t>
            </a:r>
            <a:r>
              <a:rPr lang="en-US" baseline="30000" dirty="0" smtClean="0"/>
              <a:t>th</a:t>
            </a:r>
            <a:r>
              <a:rPr lang="en-US" dirty="0" smtClean="0"/>
              <a:t> 1919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2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finished</a:t>
            </a:r>
            <a:r>
              <a:rPr lang="en-US" baseline="0" dirty="0" smtClean="0"/>
              <a:t> dam circa 1920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52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67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59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Original Debris Boom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12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March 17</a:t>
            </a:r>
            <a:r>
              <a:rPr lang="en-US" baseline="30000" dirty="0" smtClean="0"/>
              <a:t>th</a:t>
            </a:r>
            <a:r>
              <a:rPr lang="en-US" baseline="0" dirty="0" smtClean="0"/>
              <a:t> 1920  Ice at the Hydro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63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48 star flag used from 1912</a:t>
            </a:r>
            <a:r>
              <a:rPr lang="en-US" baseline="0" dirty="0" smtClean="0"/>
              <a:t> to 1959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079-6E46-4682-82E0-4C9E1FC270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3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A3CD-E45A-4E14-BEAB-D91A2F3D673D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1E75E-0AED-4CAD-AF49-09A87A60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93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A3CD-E45A-4E14-BEAB-D91A2F3D673D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1E75E-0AED-4CAD-AF49-09A87A60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13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A3CD-E45A-4E14-BEAB-D91A2F3D673D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1E75E-0AED-4CAD-AF49-09A87A60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49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A3CD-E45A-4E14-BEAB-D91A2F3D673D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1E75E-0AED-4CAD-AF49-09A87A60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8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A3CD-E45A-4E14-BEAB-D91A2F3D673D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1E75E-0AED-4CAD-AF49-09A87A60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31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A3CD-E45A-4E14-BEAB-D91A2F3D673D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1E75E-0AED-4CAD-AF49-09A87A60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88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A3CD-E45A-4E14-BEAB-D91A2F3D673D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1E75E-0AED-4CAD-AF49-09A87A60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81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A3CD-E45A-4E14-BEAB-D91A2F3D673D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1E75E-0AED-4CAD-AF49-09A87A60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34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A3CD-E45A-4E14-BEAB-D91A2F3D673D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1E75E-0AED-4CAD-AF49-09A87A60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78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A3CD-E45A-4E14-BEAB-D91A2F3D673D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1E75E-0AED-4CAD-AF49-09A87A60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38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3A3CD-E45A-4E14-BEAB-D91A2F3D673D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1E75E-0AED-4CAD-AF49-09A87A60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03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3A3CD-E45A-4E14-BEAB-D91A2F3D673D}" type="datetimeFigureOut">
              <a:rPr lang="en-US" smtClean="0"/>
              <a:t>8/28/2017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1E75E-0AED-4CAD-AF49-09A87A60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7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L:\RPU\EV\Electric Utility\Operations -- Water\Hydro\Hydro Pics\zumbro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304800"/>
            <a:ext cx="7620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7685" y="4495800"/>
            <a:ext cx="1219200" cy="19389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Construction of the Lake Zumbro Dam stared in 1917, supervised by renowned hydroelectric engineer Hugh L. Cooper </a:t>
            </a:r>
            <a:endParaRPr lang="en-US" sz="1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3449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:\RPU\EV\Electric Utility\Operations -- Water\Hydro\Hydro Pics\1920 Ice at the Hydr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1173163"/>
            <a:ext cx="661987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5189" y="5479832"/>
            <a:ext cx="3810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In this image from early spring 1920, ice can be seen breaking up by the dam, after its first winter in service.</a:t>
            </a:r>
            <a:endParaRPr lang="en-US" sz="1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9252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72400" y="3809720"/>
            <a:ext cx="1371600" cy="3046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</a:rPr>
              <a:t>In 1919, the Lake Zumbro Dam, along with the North Broadway Plant, </a:t>
            </a:r>
            <a:r>
              <a:rPr lang="en-US" sz="1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were </a:t>
            </a:r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</a:rPr>
              <a:t>able to produce enough energy for 60,000 residents </a:t>
            </a:r>
            <a:r>
              <a:rPr lang="en-US" sz="1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during </a:t>
            </a:r>
            <a:r>
              <a:rPr lang="en-US" sz="1200" dirty="0">
                <a:latin typeface="Aharoni" panose="02010803020104030203" pitchFamily="2" charset="-79"/>
                <a:cs typeface="Aharoni" panose="02010803020104030203" pitchFamily="2" charset="-79"/>
              </a:rPr>
              <a:t>that era, much more than Rochester’s population needed at the time. </a:t>
            </a:r>
          </a:p>
        </p:txBody>
      </p:sp>
    </p:spTree>
    <p:extLst>
      <p:ext uri="{BB962C8B-B14F-4D97-AF65-F5344CB8AC3E}">
        <p14:creationId xmlns:p14="http://schemas.microsoft.com/office/powerpoint/2010/main" val="350761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:\RPU\EV\Electric Utility\Operations -- Water\Hydro\Hydro Pics\Ed Haling  - lived in one of the hydro cottages - last operator 1960'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208963" cy="634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5257800"/>
            <a:ext cx="33528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Remote controls were developed for the operators in 1961, making work safer and more efficient for operators like Ed Haling, pictured here.</a:t>
            </a:r>
            <a:endParaRPr lang="en-US" sz="1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7524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Hydro Pics 80-90\someth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9600"/>
            <a:ext cx="4448175" cy="575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63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Hydro Pics 80-90\winter move 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71450"/>
            <a:ext cx="8859837" cy="630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774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Hydro Pics 80-90\chandeli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888413" cy="62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205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Hydro Pics 80-90\the mo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25" y="482600"/>
            <a:ext cx="8909509" cy="58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760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Hydro Pics 80-90\men at wo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8907463" cy="618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118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:\Hydro Pics 80-90\saving the fis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03" y="917575"/>
            <a:ext cx="7866585" cy="44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77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:\Hydro Pics 80-90\suns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865247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163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RPU\EV\Electric Utility\Operations -- Water\Hydro\Hydro Pics\workers 19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04999" y="1143001"/>
            <a:ext cx="5486402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8859" y="5293966"/>
            <a:ext cx="27432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Two laborers pause with pick and shovel, prepping the future site of the Lake Zumbro Dam</a:t>
            </a:r>
            <a:endParaRPr lang="en-US" sz="1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5822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:\Hydro Pics 80-90\new arc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4800"/>
            <a:ext cx="4257675" cy="64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618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:\Hydro Pics 80-90\summer cra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0" y="838200"/>
            <a:ext cx="8955088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422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:\Hydro Pics 80-90\crack fi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5" y="992676"/>
            <a:ext cx="8993188" cy="5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632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:\Hydro Pics 80-90\Rewatering tunne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021763" cy="604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397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:\Hydro Pics 80-90\Frozen leak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398796" cy="538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542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:\Hydro Pics 80-90\winter dam fi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20713"/>
            <a:ext cx="8150118" cy="555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045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:\RPU\EV\Electric Utility\Operations -- Water\Hydro\Hydro Pics\2B5A8564_Dam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78" y="914400"/>
            <a:ext cx="8102865" cy="505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4525" y="5423550"/>
            <a:ext cx="3048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Lake Zumbro Dam spans 440 feet and is 55 feet tall</a:t>
            </a:r>
            <a:endParaRPr lang="en-US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4438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L:\RPU\EV\Electric Utility\Operations -- Water\Hydro\Hydro Pics\Hydro21 5_8_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4800"/>
            <a:ext cx="4486275" cy="598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0" y="2403283"/>
            <a:ext cx="1143000" cy="17851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An new debris dam will be installed in the fall of 2017 to prevent logs and other large objects from causing damage to the dam</a:t>
            </a:r>
            <a:endParaRPr lang="en-US" sz="11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9810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:\RPU\EV\Electric Utility\Operations -- Water\Hydro\Hydro Pics\Hydro23 5_8_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9550"/>
            <a:ext cx="8583613" cy="643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5638800"/>
            <a:ext cx="24384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dam is inspected annually, with major inspections happing every 5 years</a:t>
            </a:r>
            <a:endParaRPr lang="en-US" sz="1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6313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:\RPU\EV\Electric Utility\Operations -- Water\Hydro\Hydro Pics\DJI_0006_Dam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89" y="1219200"/>
            <a:ext cx="7751186" cy="482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>
          <a:xfrm rot="17365451">
            <a:off x="1860913" y="2385031"/>
            <a:ext cx="533400" cy="228600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7365451">
            <a:off x="2901588" y="2095498"/>
            <a:ext cx="533400" cy="228600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7365451">
            <a:off x="4044588" y="1994061"/>
            <a:ext cx="533400" cy="228600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7365451">
            <a:off x="5416188" y="1848781"/>
            <a:ext cx="533400" cy="228600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4000" y="5257800"/>
            <a:ext cx="32766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Warning buoys are placed 200 feet in front of the dam for the safety of all watercraft users or swimmers</a:t>
            </a:r>
            <a:endParaRPr lang="en-US" sz="1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6695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45917"/>
            <a:ext cx="7467600" cy="53661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0054" y="4520863"/>
            <a:ext cx="2362200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In this picture from 1919, a small piece of the rail system can be seen. It was used to get supplies out to the builders on the dam</a:t>
            </a:r>
            <a:endParaRPr lang="en-US" sz="1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4535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L:\RPU\EV\Electric Utility\Operations -- Water\Hydro\Hydro Pics\Hydro16 5_8_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363538"/>
            <a:ext cx="8583613" cy="64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1000" y="5943600"/>
            <a:ext cx="42672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This is the spillway. If there is a foot of water going over that means about 1,500 cubic feet per second is going over the dam at any time</a:t>
            </a:r>
            <a:endParaRPr lang="en-US" sz="1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7282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:\RPU\EV\Electric Utility\Operations -- Water\Hydro\Hydro Pics\DJI_0015_Dam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6996113" cy="479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3657600"/>
            <a:ext cx="1905000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Lake Zumbro Dam was placed on the National Record of Historic places in 1991, its architectural features cannot be changed</a:t>
            </a:r>
            <a:endParaRPr lang="en-US" sz="1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4344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:\RPU\EV\Electric Utility\Operations -- Water\Hydro\Hydro Pics\Zumb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228601"/>
            <a:ext cx="7620000" cy="708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23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:\RPU\EV\Electric Utility\Operations -- Water\Hydro\Hydro Pics\zumbro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381000"/>
            <a:ext cx="7620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80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:\RPU\EV\Electric Utility\Operations -- Water\Hydro\Hydro Pics\zumbro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381000"/>
            <a:ext cx="7620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1000" y="5486400"/>
            <a:ext cx="36576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powerhouse was placed into service on November 7</a:t>
            </a:r>
            <a:r>
              <a:rPr lang="en-US" sz="1200" baseline="30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th</a:t>
            </a:r>
            <a:r>
              <a:rPr lang="en-US" sz="1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1919 </a:t>
            </a:r>
            <a:endParaRPr lang="en-US" sz="1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7979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RPU\EV\Electric Utility\Operations -- Water\Hydro\Hydro Pics\Man in generat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669338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10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RPU\EV\Electric Utility\Operations -- Water\Hydro\Hydro Pics\Install of Whee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063625"/>
            <a:ext cx="8326437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60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:\RPU\EV\Electric Utility\Operations -- Water\Hydro\Hydro Pics\Original Debris Bo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565150"/>
            <a:ext cx="6610350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7000" y="4572000"/>
            <a:ext cx="4191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As soon as construction was finished, a debris boom was installed to catch large objects such as logs from causing damage to the dam.</a:t>
            </a:r>
            <a:endParaRPr lang="en-US" sz="1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648200" y="3733800"/>
            <a:ext cx="838200" cy="60960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83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538</Words>
  <Application>Microsoft Office PowerPoint</Application>
  <PresentationFormat>On-screen Show (4:3)</PresentationFormat>
  <Paragraphs>64</Paragraphs>
  <Slides>31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Rochester Public Utilities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Marissa Ihrke</dc:creator>
  <cp:lastModifiedBy>Marissa Ihrke</cp:lastModifiedBy>
  <cp:revision>30</cp:revision>
  <dcterms:created xsi:type="dcterms:W3CDTF">2017-07-12T18:30:13Z</dcterms:created>
  <dcterms:modified xsi:type="dcterms:W3CDTF">2017-08-28T14:12:14Z</dcterms:modified>
</cp:coreProperties>
</file>